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7" r:id="rId6"/>
    <p:sldId id="260" r:id="rId7"/>
    <p:sldId id="278" r:id="rId8"/>
    <p:sldId id="262" r:id="rId9"/>
    <p:sldId id="275" r:id="rId10"/>
    <p:sldId id="263" r:id="rId11"/>
    <p:sldId id="276" r:id="rId12"/>
    <p:sldId id="265" r:id="rId13"/>
    <p:sldId id="279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514"/>
    <a:srgbClr val="74522D"/>
    <a:srgbClr val="121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5"/>
    <p:restoredTop sz="94572"/>
  </p:normalViewPr>
  <p:slideViewPr>
    <p:cSldViewPr snapToGrid="0" snapToObjects="1">
      <p:cViewPr varScale="1">
        <p:scale>
          <a:sx n="194" d="100"/>
          <a:sy n="194" d="100"/>
        </p:scale>
        <p:origin x="11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53AED-A778-774C-8AB0-E4A96C7DBA00}" type="datetimeFigureOut">
              <a:rPr lang="en-US" smtClean="0"/>
              <a:t>9/25/17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51B2D-8EDB-7A40-AD08-B85EAB848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55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51B2D-8EDB-7A40-AD08-B85EAB8489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673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additional</a:t>
            </a:r>
            <a:r>
              <a:rPr lang="en-US" baseline="0" dirty="0" smtClean="0"/>
              <a:t> slide here to detail the initial fraction estimation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51B2D-8EDB-7A40-AD08-B85EAB8489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2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additional</a:t>
            </a:r>
            <a:r>
              <a:rPr lang="en-US" baseline="0" dirty="0" smtClean="0"/>
              <a:t> slide here to detail the initial fraction estimation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51B2D-8EDB-7A40-AD08-B85EAB8489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22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another slide</a:t>
            </a:r>
            <a:r>
              <a:rPr lang="en-US" baseline="0" dirty="0" smtClean="0"/>
              <a:t> here separating growth from consumption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951B2D-8EDB-7A40-AD08-B85EAB8489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10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Times New Roman" charset="0"/>
                <a:ea typeface="Times New Roman" charset="0"/>
                <a:cs typeface="Times New Roman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FAFB08C1-97BD-3449-861F-787E19A4B7E2}" type="datetimeFigureOut">
              <a:rPr lang="en-US" smtClean="0"/>
              <a:pPr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DFADA19C-1265-5C49-9034-CF561FEEC3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08C1-97BD-3449-861F-787E19A4B7E2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19C-1265-5C49-9034-CF561FEEC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08C1-97BD-3449-861F-787E19A4B7E2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19C-1265-5C49-9034-CF561FEEC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08C1-97BD-3449-861F-787E19A4B7E2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19C-1265-5C49-9034-CF561FEEC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08C1-97BD-3449-861F-787E19A4B7E2}" type="datetimeFigureOut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19C-1265-5C49-9034-CF561FEEC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08C1-97BD-3449-861F-787E19A4B7E2}" type="datetimeFigureOut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19C-1265-5C49-9034-CF561FEEC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08C1-97BD-3449-861F-787E19A4B7E2}" type="datetimeFigureOut">
              <a:rPr lang="en-US" smtClean="0"/>
              <a:t>9/25/17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19C-1265-5C49-9034-CF561FEEC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08C1-97BD-3449-861F-787E19A4B7E2}" type="datetimeFigureOut">
              <a:rPr lang="en-US" smtClean="0"/>
              <a:t>9/25/17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19C-1265-5C49-9034-CF561FEEC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08C1-97BD-3449-861F-787E19A4B7E2}" type="datetimeFigureOut">
              <a:rPr lang="en-US" smtClean="0"/>
              <a:t>9/25/17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19C-1265-5C49-9034-CF561FEEC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08C1-97BD-3449-861F-787E19A4B7E2}" type="datetimeFigureOut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19C-1265-5C49-9034-CF561FEEC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B08C1-97BD-3449-861F-787E19A4B7E2}" type="datetimeFigureOut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DA19C-1265-5C49-9034-CF561FEEC3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FAFB08C1-97BD-3449-861F-787E19A4B7E2}" type="datetimeFigureOut">
              <a:rPr lang="en-US" smtClean="0"/>
              <a:pPr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DFADA19C-1265-5C49-9034-CF561FEEC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1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7" Type="http://schemas.openxmlformats.org/officeDocument/2006/relationships/image" Target="../media/image11.emf"/><Relationship Id="rId8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99286"/>
            <a:ext cx="9144000" cy="207818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959742"/>
            <a:ext cx="9144000" cy="1957269"/>
          </a:xfrm>
          <a:prstGeom prst="rect">
            <a:avLst/>
          </a:prstGeom>
          <a:solidFill>
            <a:srgbClr val="21351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charset="0"/>
                <a:ea typeface="Times New Roman" charset="0"/>
                <a:cs typeface="Times New Roman" charset="0"/>
              </a:rPr>
              <a:t>Modeling Soot Formation from Solid Complex Fuels</a:t>
            </a:r>
            <a:endParaRPr lang="en-US" sz="4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346" y="3037924"/>
            <a:ext cx="78593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Alexander J. </a:t>
            </a:r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Josephson</a:t>
            </a:r>
            <a:r>
              <a:rPr lang="en-US" sz="2400" i="1" baseline="30000" dirty="0" smtClean="0">
                <a:latin typeface="Times New Roman" charset="0"/>
                <a:ea typeface="Times New Roman" charset="0"/>
                <a:cs typeface="Times New Roman" charset="0"/>
              </a:rPr>
              <a:t>1,2</a:t>
            </a:r>
            <a:endParaRPr lang="en-US" sz="2400" i="1" baseline="30000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Emily Hopkins</a:t>
            </a:r>
            <a:r>
              <a:rPr lang="en-US" sz="2400" i="1" baseline="30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sz="2400" i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Rod </a:t>
            </a:r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R. Linn</a:t>
            </a:r>
            <a:r>
              <a:rPr lang="en-US" sz="2400" i="1" baseline="30000" dirty="0" smtClean="0">
                <a:latin typeface="Times New Roman" charset="0"/>
                <a:ea typeface="Times New Roman" charset="0"/>
                <a:cs typeface="Times New Roman" charset="0"/>
              </a:rPr>
              <a:t>2</a:t>
            </a:r>
            <a:endParaRPr lang="en-US" sz="2400" i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400" i="1" dirty="0" smtClean="0">
                <a:latin typeface="Times New Roman" charset="0"/>
                <a:ea typeface="Times New Roman" charset="0"/>
                <a:cs typeface="Times New Roman" charset="0"/>
              </a:rPr>
              <a:t>David O. Lignell</a:t>
            </a:r>
            <a:r>
              <a:rPr lang="en-US" sz="2400" i="1" baseline="30000" dirty="0" smtClean="0">
                <a:latin typeface="Times New Roman" charset="0"/>
                <a:ea typeface="Times New Roman" charset="0"/>
                <a:cs typeface="Times New Roman" charset="0"/>
              </a:rPr>
              <a:t>1</a:t>
            </a:r>
            <a:endParaRPr lang="en-US" sz="24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486" y="5775754"/>
            <a:ext cx="86830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Times New Roman" charset="0"/>
                <a:ea typeface="Times New Roman" charset="0"/>
                <a:cs typeface="Times New Roman" charset="0"/>
              </a:rPr>
              <a:t>Western States Section of the Combustion Institute Fall Technical Meeting 2017</a:t>
            </a:r>
          </a:p>
          <a:p>
            <a:pPr algn="ctr"/>
            <a:r>
              <a:rPr lang="en-US" sz="2000" i="1" dirty="0" smtClean="0">
                <a:latin typeface="Times New Roman" charset="0"/>
                <a:ea typeface="Times New Roman" charset="0"/>
                <a:cs typeface="Times New Roman" charset="0"/>
              </a:rPr>
              <a:t>University of Wyoming, Laramie, Wyoming</a:t>
            </a:r>
          </a:p>
          <a:p>
            <a:pPr algn="ctr"/>
            <a:r>
              <a:rPr lang="en-US" sz="2000" i="1" dirty="0" smtClean="0">
                <a:latin typeface="Times New Roman" charset="0"/>
                <a:ea typeface="Times New Roman" charset="0"/>
                <a:cs typeface="Times New Roman" charset="0"/>
              </a:rPr>
              <a:t>October 2-3, 2017</a:t>
            </a:r>
            <a:endParaRPr lang="en-US" sz="20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209211" y="4736455"/>
            <a:ext cx="7005362" cy="15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22132" y="4822337"/>
            <a:ext cx="75795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i="1" baseline="30000" dirty="0" smtClean="0">
                <a:latin typeface="+mj-lt"/>
              </a:rPr>
              <a:t>1</a:t>
            </a:r>
            <a:r>
              <a:rPr lang="en-US" sz="1400" i="1" dirty="0" smtClean="0">
                <a:latin typeface="+mj-lt"/>
              </a:rPr>
              <a:t>Department of Chemical Engineering, Brigham Young University, Provo, Utah</a:t>
            </a:r>
          </a:p>
          <a:p>
            <a:pPr algn="ctr">
              <a:lnSpc>
                <a:spcPct val="150000"/>
              </a:lnSpc>
            </a:pPr>
            <a:r>
              <a:rPr lang="en-US" sz="1400" i="1" baseline="30000" dirty="0" smtClean="0">
                <a:latin typeface="+mj-lt"/>
              </a:rPr>
              <a:t>2</a:t>
            </a:r>
            <a:r>
              <a:rPr lang="en-US" sz="1400" i="1" dirty="0" smtClean="0">
                <a:latin typeface="+mj-lt"/>
              </a:rPr>
              <a:t>Earth and Environmental Sciences Division, Los Alamos National Lab, Los Alamos, New Mexico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209211" y="5631769"/>
            <a:ext cx="7005362" cy="15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3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876615"/>
          </a:xfrm>
          <a:prstGeom prst="rect">
            <a:avLst/>
          </a:prstGeom>
          <a:solidFill>
            <a:srgbClr val="21351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</a:rPr>
              <a:t>Validation- Biomass System</a:t>
            </a:r>
            <a:endParaRPr lang="en-US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76616"/>
            <a:ext cx="9144000" cy="604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65" y="1053080"/>
            <a:ext cx="2671241" cy="3413665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31165" y="4582754"/>
            <a:ext cx="48220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400" dirty="0" smtClean="0">
                <a:latin typeface="+mj-lt"/>
              </a:rPr>
              <a:t>Experiment conducted by </a:t>
            </a:r>
            <a:r>
              <a:rPr lang="en-US" sz="1400" dirty="0" err="1" smtClean="0">
                <a:latin typeface="+mj-lt"/>
              </a:rPr>
              <a:t>Trubetskaya</a:t>
            </a:r>
            <a:r>
              <a:rPr lang="en-US" sz="1400" dirty="0" smtClean="0">
                <a:latin typeface="+mj-lt"/>
              </a:rPr>
              <a:t>, 2016 at </a:t>
            </a:r>
            <a:r>
              <a:rPr lang="en-US" sz="1400" dirty="0">
                <a:latin typeface="+mj-lt"/>
              </a:rPr>
              <a:t>Technical University of Denmark and Lulea University of Technology </a:t>
            </a:r>
            <a:endParaRPr lang="en-US" sz="1400" dirty="0" smtClean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400" dirty="0" smtClean="0">
                <a:latin typeface="+mj-lt"/>
              </a:rPr>
              <a:t>Biomass gasification</a:t>
            </a:r>
            <a:endParaRPr lang="en-US" sz="1400" dirty="0" smtClean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400" dirty="0" smtClean="0">
                <a:latin typeface="+mj-lt"/>
              </a:rPr>
              <a:t>Separation system collects soot, char and ash particles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400" dirty="0" smtClean="0">
                <a:latin typeface="+mj-lt"/>
              </a:rPr>
              <a:t>Equilibrium </a:t>
            </a:r>
            <a:r>
              <a:rPr lang="en-US" sz="1400" dirty="0" smtClean="0">
                <a:latin typeface="+mj-lt"/>
              </a:rPr>
              <a:t>chemistry profile ABF </a:t>
            </a:r>
            <a:r>
              <a:rPr lang="en-US" sz="1400" dirty="0" smtClean="0">
                <a:latin typeface="+mj-lt"/>
              </a:rPr>
              <a:t>mechanism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400" dirty="0" err="1" smtClean="0">
                <a:latin typeface="+mj-lt"/>
              </a:rPr>
              <a:t>CPDbio</a:t>
            </a:r>
            <a:r>
              <a:rPr lang="en-US" sz="1400" dirty="0" smtClean="0">
                <a:latin typeface="+mj-lt"/>
              </a:rPr>
              <a:t> model predicts tar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40" y="1052815"/>
            <a:ext cx="2769330" cy="1828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408" y="1052815"/>
            <a:ext cx="2769330" cy="182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75" y="2997359"/>
            <a:ext cx="276933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9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876615"/>
          </a:xfrm>
          <a:prstGeom prst="rect">
            <a:avLst/>
          </a:prstGeom>
          <a:solidFill>
            <a:srgbClr val="21351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Model </a:t>
            </a:r>
            <a:r>
              <a:rPr lang="en-US" sz="2800" dirty="0" smtClean="0"/>
              <a:t>Adaptations-</a:t>
            </a:r>
            <a:r>
              <a:rPr lang="en-US" sz="2800" dirty="0"/>
              <a:t> </a:t>
            </a:r>
            <a:r>
              <a:rPr lang="en-US" sz="2800" dirty="0" smtClean="0"/>
              <a:t>Mono-dispersed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876616"/>
            <a:ext cx="9144000" cy="604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313" y="1100323"/>
            <a:ext cx="2591895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92" y="1104376"/>
            <a:ext cx="2631372" cy="1828800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4310622" y="1691103"/>
            <a:ext cx="522756" cy="245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7199" y="3100481"/>
            <a:ext cx="8229601" cy="3757519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Simplifies both distributions to mono-dispersed 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Precursor distribution assumes an average molecular size</a:t>
            </a:r>
          </a:p>
          <a:p>
            <a:pPr marL="1200150" lvl="2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350 g/mole for coal systems</a:t>
            </a:r>
          </a:p>
          <a:p>
            <a:pPr marL="1200150" lvl="2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450 g/mole for biomass systems</a:t>
            </a:r>
          </a:p>
          <a:p>
            <a:pPr marL="1200150" lvl="2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202 g/mole for gas systems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Soot distribution has adjustable particle size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Requires the resolution of 4 terms rather than 14+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1 term, number density, for precursor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3 terms, number density, mass density, and shape factor, for soot PSD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Is the shape factor needed?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Uncertainty quantification under evaluation now</a:t>
            </a:r>
          </a:p>
        </p:txBody>
      </p:sp>
    </p:spTree>
    <p:extLst>
      <p:ext uri="{BB962C8B-B14F-4D97-AF65-F5344CB8AC3E}">
        <p14:creationId xmlns:p14="http://schemas.microsoft.com/office/powerpoint/2010/main" val="26075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876615"/>
          </a:xfrm>
          <a:prstGeom prst="rect">
            <a:avLst/>
          </a:prstGeom>
          <a:solidFill>
            <a:srgbClr val="21351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+mj-lt"/>
              </a:rPr>
              <a:t>Sooting</a:t>
            </a:r>
            <a:r>
              <a:rPr lang="en-US" sz="2800" dirty="0" smtClean="0">
                <a:latin typeface="+mj-lt"/>
              </a:rPr>
              <a:t> Potential Model</a:t>
            </a:r>
            <a:endParaRPr lang="en-US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76616"/>
            <a:ext cx="9144000" cy="604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4065" y="3756276"/>
            <a:ext cx="8755870" cy="2937597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400" dirty="0" smtClean="0"/>
              <a:t>Tested tar yield of various biomass components using CPD-bio model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400" dirty="0" smtClean="0"/>
              <a:t>Varied pressure (0.5-1.1 </a:t>
            </a:r>
            <a:r>
              <a:rPr lang="en-US" sz="1400" dirty="0" err="1" smtClean="0"/>
              <a:t>atm</a:t>
            </a:r>
            <a:r>
              <a:rPr lang="en-US" sz="1400" dirty="0" smtClean="0"/>
              <a:t>)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400" dirty="0" smtClean="0"/>
              <a:t>Varied temperature (600 C- 3000 C)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400" dirty="0" smtClean="0"/>
              <a:t>Varied heat-up profile (100 C/s ~ 1500 C/s)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400" dirty="0" smtClean="0"/>
              <a:t>Measured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400" dirty="0" smtClean="0"/>
              <a:t>Total mass yield of tar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400" dirty="0" smtClean="0"/>
              <a:t>Average molecular size of tar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400" dirty="0" smtClean="0"/>
              <a:t>No significant variation from these parameters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400" dirty="0" smtClean="0"/>
              <a:t>Does not account for extractives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400" dirty="0" smtClean="0"/>
              <a:t>We can now build a ‘</a:t>
            </a:r>
            <a:r>
              <a:rPr lang="en-US" sz="1400" dirty="0" err="1" smtClean="0"/>
              <a:t>sooting</a:t>
            </a:r>
            <a:r>
              <a:rPr lang="en-US" sz="1400" dirty="0" smtClean="0"/>
              <a:t> potential’ of our biomass based on the component make up of the fuel</a:t>
            </a:r>
            <a:endParaRPr lang="en-US" sz="14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418456"/>
              </p:ext>
            </p:extLst>
          </p:nvPr>
        </p:nvGraphicFramePr>
        <p:xfrm>
          <a:off x="194065" y="997526"/>
          <a:ext cx="8755870" cy="237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479"/>
                <a:gridCol w="1301869"/>
                <a:gridCol w="1751174"/>
                <a:gridCol w="1751174"/>
                <a:gridCol w="175117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Biomass Type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Mass</a:t>
                      </a:r>
                      <a:r>
                        <a:rPr lang="en-US" sz="1400" baseline="0" dirty="0" smtClean="0"/>
                        <a:t> Yield Average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Mass Yield Variation (+/-)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Molecular</a:t>
                      </a:r>
                      <a:r>
                        <a:rPr lang="en-US" sz="1400" baseline="0" dirty="0" smtClean="0"/>
                        <a:t> Weight Average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Molecular Weight Variation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Cellulose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47.9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460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Softwood Hemicellulose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30.2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400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Softwood</a:t>
                      </a:r>
                      <a:r>
                        <a:rPr lang="en-US" sz="1400" baseline="0" dirty="0" smtClean="0"/>
                        <a:t> Lignin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62.4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528 (502)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54 (3)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Hardwood Hemicellulose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30.5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396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11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Hardwood Lignin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53.5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0.6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546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25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876615"/>
          </a:xfrm>
          <a:prstGeom prst="rect">
            <a:avLst/>
          </a:prstGeom>
          <a:solidFill>
            <a:srgbClr val="21351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</a:rPr>
              <a:t>Surrogate Model</a:t>
            </a:r>
            <a:endParaRPr lang="en-US" sz="28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4065" y="4453588"/>
            <a:ext cx="8755870" cy="240441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400" dirty="0" smtClean="0"/>
              <a:t>Uses detailed simulations to map inputs to outputs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400" dirty="0" smtClean="0"/>
              <a:t>Fit a simplified model to the inputs and outputs 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400" dirty="0" smtClean="0"/>
              <a:t>Simplified model may be quadratic, linear, or any number of inexpensive forms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400" dirty="0" smtClean="0"/>
              <a:t>Requires a ’basic unit’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400" dirty="0" smtClean="0"/>
              <a:t>Wildland forest unit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400" dirty="0" smtClean="0"/>
              <a:t>Grassland forest unit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400" dirty="0" smtClean="0"/>
              <a:t>Anytime we change the ‘basic’ unit, we must recalibrate to the new situation</a:t>
            </a:r>
            <a:endParaRPr lang="en-US" sz="1400" dirty="0"/>
          </a:p>
        </p:txBody>
      </p:sp>
      <p:sp>
        <p:nvSpPr>
          <p:cNvPr id="2" name="Rounded Rectangle 1"/>
          <p:cNvSpPr/>
          <p:nvPr/>
        </p:nvSpPr>
        <p:spPr>
          <a:xfrm>
            <a:off x="1177536" y="1170958"/>
            <a:ext cx="1348575" cy="304580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Inputs</a:t>
            </a:r>
            <a:endParaRPr lang="en-US" dirty="0" smtClean="0"/>
          </a:p>
          <a:p>
            <a:pPr algn="ctr"/>
            <a:r>
              <a:rPr lang="en-US" sz="1050" dirty="0" smtClean="0"/>
              <a:t>Fuel Type</a:t>
            </a:r>
          </a:p>
          <a:p>
            <a:pPr algn="ctr"/>
            <a:r>
              <a:rPr lang="en-US" sz="1050" dirty="0" smtClean="0"/>
              <a:t>Fuel Density</a:t>
            </a:r>
          </a:p>
          <a:p>
            <a:pPr algn="ctr"/>
            <a:r>
              <a:rPr lang="en-US" sz="1050" dirty="0" smtClean="0"/>
              <a:t>Temperature</a:t>
            </a:r>
          </a:p>
          <a:p>
            <a:pPr algn="ctr"/>
            <a:r>
              <a:rPr lang="en-US" sz="1050" dirty="0" smtClean="0"/>
              <a:t>Wind Velocity</a:t>
            </a:r>
          </a:p>
          <a:p>
            <a:pPr algn="ctr"/>
            <a:r>
              <a:rPr lang="en-US" sz="1050" dirty="0" smtClean="0"/>
              <a:t>Turbulence</a:t>
            </a:r>
          </a:p>
          <a:p>
            <a:pPr algn="ctr"/>
            <a:r>
              <a:rPr lang="en-US" sz="1050" dirty="0" smtClean="0"/>
              <a:t>Oxygen</a:t>
            </a:r>
          </a:p>
          <a:p>
            <a:pPr algn="ctr"/>
            <a:r>
              <a:rPr lang="en-US" sz="1050" dirty="0" smtClean="0"/>
              <a:t>Etc.</a:t>
            </a:r>
          </a:p>
          <a:p>
            <a:pPr algn="ctr"/>
            <a:endParaRPr lang="en-US" sz="1200" dirty="0"/>
          </a:p>
        </p:txBody>
      </p:sp>
      <p:sp>
        <p:nvSpPr>
          <p:cNvPr id="11" name="Rounded Rectangle 10"/>
          <p:cNvSpPr/>
          <p:nvPr/>
        </p:nvSpPr>
        <p:spPr>
          <a:xfrm>
            <a:off x="3358282" y="1355154"/>
            <a:ext cx="2427436" cy="78941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Detailed Simulation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6617889" y="1170958"/>
            <a:ext cx="1348576" cy="304580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Outputs</a:t>
            </a:r>
            <a:endParaRPr lang="en-US" dirty="0" smtClean="0"/>
          </a:p>
          <a:p>
            <a:pPr algn="ctr"/>
            <a:r>
              <a:rPr lang="en-US" sz="1050" dirty="0" smtClean="0"/>
              <a:t>Particle Number</a:t>
            </a:r>
          </a:p>
          <a:p>
            <a:pPr algn="ctr"/>
            <a:r>
              <a:rPr lang="en-US" sz="1050" dirty="0" smtClean="0"/>
              <a:t>Particle Size</a:t>
            </a:r>
          </a:p>
          <a:p>
            <a:pPr algn="ctr"/>
            <a:endParaRPr lang="en-US" sz="1200" dirty="0"/>
          </a:p>
        </p:txBody>
      </p:sp>
      <p:sp>
        <p:nvSpPr>
          <p:cNvPr id="17" name="Rounded Rectangle 16"/>
          <p:cNvSpPr/>
          <p:nvPr/>
        </p:nvSpPr>
        <p:spPr>
          <a:xfrm>
            <a:off x="3358282" y="3146169"/>
            <a:ext cx="2427436" cy="78941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Surrogate Model</a:t>
            </a:r>
            <a:endParaRPr lang="en-US" dirty="0"/>
          </a:p>
        </p:txBody>
      </p:sp>
      <p:cxnSp>
        <p:nvCxnSpPr>
          <p:cNvPr id="19" name="Elbow Connector 18"/>
          <p:cNvCxnSpPr>
            <a:stCxn id="2" idx="3"/>
            <a:endCxn id="11" idx="1"/>
          </p:cNvCxnSpPr>
          <p:nvPr/>
        </p:nvCxnSpPr>
        <p:spPr>
          <a:xfrm flipV="1">
            <a:off x="2526111" y="1749859"/>
            <a:ext cx="832171" cy="944003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11" idx="3"/>
            <a:endCxn id="16" idx="1"/>
          </p:cNvCxnSpPr>
          <p:nvPr/>
        </p:nvCxnSpPr>
        <p:spPr>
          <a:xfrm>
            <a:off x="5785718" y="1749859"/>
            <a:ext cx="832171" cy="944003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2" idx="3"/>
            <a:endCxn id="17" idx="1"/>
          </p:cNvCxnSpPr>
          <p:nvPr/>
        </p:nvCxnSpPr>
        <p:spPr>
          <a:xfrm>
            <a:off x="2526111" y="2693862"/>
            <a:ext cx="832171" cy="847012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>
            <a:endCxn id="17" idx="3"/>
          </p:cNvCxnSpPr>
          <p:nvPr/>
        </p:nvCxnSpPr>
        <p:spPr>
          <a:xfrm rot="10800000" flipV="1">
            <a:off x="5785719" y="2841368"/>
            <a:ext cx="832171" cy="699505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81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876615"/>
          </a:xfrm>
          <a:prstGeom prst="rect">
            <a:avLst/>
          </a:prstGeom>
          <a:solidFill>
            <a:srgbClr val="21351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</a:rPr>
              <a:t>Conclusions</a:t>
            </a:r>
            <a:endParaRPr lang="en-US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76616"/>
            <a:ext cx="9144000" cy="604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82253" y="1813686"/>
            <a:ext cx="73794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en-US" sz="1600" dirty="0" smtClean="0">
                <a:latin typeface="+mj-lt"/>
              </a:rPr>
              <a:t>Detailed soot model for complex solid fuels presented</a:t>
            </a: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en-US" sz="1600" dirty="0" smtClean="0">
                <a:latin typeface="+mj-lt"/>
              </a:rPr>
              <a:t>Model evaluates evolution of two species</a:t>
            </a:r>
            <a:r>
              <a:rPr lang="en-US" sz="1600" dirty="0" smtClean="0">
                <a:latin typeface="+mj-lt"/>
              </a:rPr>
              <a:t>: soot and precursors</a:t>
            </a:r>
            <a:endParaRPr lang="en-US" sz="1600" dirty="0" smtClean="0">
              <a:latin typeface="+mj-lt"/>
            </a:endParaRP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en-US" sz="1600" dirty="0" smtClean="0">
                <a:latin typeface="+mj-lt"/>
              </a:rPr>
              <a:t>Precursor </a:t>
            </a:r>
            <a:r>
              <a:rPr lang="en-US" sz="1600" dirty="0" smtClean="0">
                <a:latin typeface="+mj-lt"/>
              </a:rPr>
              <a:t>PSD- </a:t>
            </a:r>
            <a:r>
              <a:rPr lang="en-US" sz="1600" dirty="0" smtClean="0">
                <a:latin typeface="+mj-lt"/>
              </a:rPr>
              <a:t>sectional approach</a:t>
            </a:r>
            <a:endParaRPr lang="en-US" sz="1600" dirty="0" smtClean="0">
              <a:latin typeface="+mj-lt"/>
            </a:endParaRP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en-US" sz="1600" dirty="0" smtClean="0">
                <a:latin typeface="+mj-lt"/>
              </a:rPr>
              <a:t>Soot PSD- method of moments with interpolative closure</a:t>
            </a: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en-US" sz="1600" dirty="0" smtClean="0">
                <a:latin typeface="+mj-lt"/>
              </a:rPr>
              <a:t>Validation work presented with good agreement for both coal and biomass </a:t>
            </a:r>
            <a:r>
              <a:rPr lang="en-US" sz="1600" dirty="0" smtClean="0">
                <a:latin typeface="+mj-lt"/>
              </a:rPr>
              <a:t>systems</a:t>
            </a: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en-US" sz="1600" dirty="0" smtClean="0">
                <a:latin typeface="+mj-lt"/>
              </a:rPr>
              <a:t>Some of the ongoing model adaptation presented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6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145"/>
            <a:ext cx="9144000" cy="876615"/>
          </a:xfrm>
          <a:prstGeom prst="rect">
            <a:avLst/>
          </a:prstGeom>
          <a:solidFill>
            <a:srgbClr val="21351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Acknowledgements/Background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76616"/>
            <a:ext cx="9144000" cy="604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2" descr="mage result for National Nuclear Security Administration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2" descr="mage result for BY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668" y="2668978"/>
            <a:ext cx="892029" cy="89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mage result for University of Uta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6"/>
          <a:stretch/>
        </p:blipFill>
        <p:spPr bwMode="auto">
          <a:xfrm>
            <a:off x="1260932" y="2766317"/>
            <a:ext cx="2043407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age result for uc berkel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653" y="2766317"/>
            <a:ext cx="1834605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mage result for LANL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017" y="5756584"/>
            <a:ext cx="1969957" cy="90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998164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400" dirty="0" smtClean="0"/>
              <a:t>Work began as part of the CCMSC’s PSAAP II project </a:t>
            </a:r>
          </a:p>
          <a:p>
            <a:pPr marL="742950" lvl="1" indent="-285750">
              <a:spcBef>
                <a:spcPts val="600"/>
              </a:spcBef>
              <a:buFont typeface="Wingdings" charset="2"/>
              <a:buChar char="§"/>
            </a:pPr>
            <a:r>
              <a:rPr lang="en-US" sz="1400" dirty="0" smtClean="0"/>
              <a:t>Demonstrate </a:t>
            </a:r>
            <a:r>
              <a:rPr lang="en-US" sz="1400" dirty="0" err="1"/>
              <a:t>exascale</a:t>
            </a:r>
            <a:r>
              <a:rPr lang="en-US" sz="1400" dirty="0"/>
              <a:t> computing with V&amp;V/UQ to more rapidly </a:t>
            </a:r>
            <a:r>
              <a:rPr lang="en-US" sz="1400" dirty="0" smtClean="0"/>
              <a:t>deploy new technologies </a:t>
            </a:r>
            <a:r>
              <a:rPr lang="en-US" sz="1400" dirty="0"/>
              <a:t>for providing low cost, low emission electric power </a:t>
            </a:r>
            <a:r>
              <a:rPr lang="en-US" sz="1400" dirty="0" smtClean="0"/>
              <a:t>generation</a:t>
            </a:r>
          </a:p>
          <a:p>
            <a:pPr marL="742950" lvl="1" indent="-285750">
              <a:spcBef>
                <a:spcPts val="600"/>
              </a:spcBef>
              <a:buFont typeface="Wingdings" charset="2"/>
              <a:buChar char="§"/>
            </a:pPr>
            <a:r>
              <a:rPr lang="en-US" sz="1400" dirty="0" smtClean="0"/>
              <a:t>Full-scale simulation of an oxy-coal boiler</a:t>
            </a:r>
          </a:p>
          <a:p>
            <a:pPr marL="742950" lvl="1" indent="-285750">
              <a:spcBef>
                <a:spcPts val="600"/>
              </a:spcBef>
              <a:buFont typeface="Wingdings" charset="2"/>
              <a:buChar char="§"/>
            </a:pPr>
            <a:r>
              <a:rPr lang="en-US" sz="1400" dirty="0" smtClean="0">
                <a:ea typeface="Times New Roman" charset="0"/>
                <a:cs typeface="Times New Roman" charset="0"/>
              </a:rPr>
              <a:t>Work </a:t>
            </a:r>
            <a:r>
              <a:rPr lang="en-US" sz="1400" dirty="0">
                <a:ea typeface="Times New Roman" charset="0"/>
                <a:cs typeface="Times New Roman" charset="0"/>
              </a:rPr>
              <a:t>supported by the Department of Energy, National Nuclear Security Administration, under Award Number(s) </a:t>
            </a:r>
            <a:r>
              <a:rPr lang="en-US" sz="1400" dirty="0" smtClean="0">
                <a:ea typeface="Times New Roman" charset="0"/>
                <a:cs typeface="Times New Roman" charset="0"/>
              </a:rPr>
              <a:t>DE-NA0002375</a:t>
            </a:r>
            <a:endParaRPr lang="en-US" sz="1400" dirty="0">
              <a:ea typeface="Times New Roman" charset="0"/>
              <a:cs typeface="Times New Roma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971366"/>
            <a:ext cx="914400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sz="1400" dirty="0" smtClean="0"/>
              <a:t>Work continued through the EES division at LANL</a:t>
            </a:r>
          </a:p>
          <a:p>
            <a:pPr marL="742950" lvl="1" indent="-285750">
              <a:spcBef>
                <a:spcPts val="600"/>
              </a:spcBef>
              <a:buFont typeface="Wingdings" charset="2"/>
              <a:buChar char="§"/>
            </a:pPr>
            <a:r>
              <a:rPr lang="en-US" sz="1400" dirty="0" smtClean="0"/>
              <a:t>HIGRAD/FIRETEC- combines </a:t>
            </a:r>
            <a:r>
              <a:rPr lang="en-US" sz="1400" dirty="0"/>
              <a:t>physics models that represent combustion, heat transfer, aerodynamic drag and turbulence. </a:t>
            </a:r>
            <a:r>
              <a:rPr lang="en-US" sz="1400" dirty="0" smtClean="0"/>
              <a:t>Designed </a:t>
            </a:r>
            <a:r>
              <a:rPr lang="en-US" sz="1400" dirty="0"/>
              <a:t>to simulate the constantly changing, interactive relationship between fire and its environment.</a:t>
            </a:r>
          </a:p>
          <a:p>
            <a:pPr marL="742950" lvl="1" indent="-285750">
              <a:spcBef>
                <a:spcPts val="600"/>
              </a:spcBef>
              <a:buFont typeface="Wingdings" charset="2"/>
              <a:buChar char="§"/>
            </a:pPr>
            <a:r>
              <a:rPr lang="en-US" sz="1400" dirty="0" smtClean="0"/>
              <a:t>Predicting solid particle emissions from wildfires</a:t>
            </a:r>
            <a:endParaRPr lang="en-US" sz="1400" dirty="0"/>
          </a:p>
          <a:p>
            <a:pPr marL="742950" lvl="1" indent="-285750">
              <a:spcBef>
                <a:spcPts val="600"/>
              </a:spcBef>
              <a:buFont typeface="Wingdings" charset="2"/>
              <a:buChar char="§"/>
            </a:pPr>
            <a:r>
              <a:rPr lang="en-US" sz="1400" dirty="0" smtClean="0">
                <a:ea typeface="Times New Roman" charset="0"/>
                <a:cs typeface="Times New Roman" charset="0"/>
              </a:rPr>
              <a:t>Work </a:t>
            </a:r>
            <a:r>
              <a:rPr lang="en-US" sz="1400" dirty="0" smtClean="0">
                <a:ea typeface="Times New Roman" charset="0"/>
                <a:cs typeface="Times New Roman" charset="0"/>
              </a:rPr>
              <a:t>support comes from a large variety of sources: US Forest Service, Department of Energy, Department of Defense, and others </a:t>
            </a:r>
            <a:endParaRPr lang="en-US" sz="1400" dirty="0"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16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876615"/>
          </a:xfrm>
          <a:prstGeom prst="rect">
            <a:avLst/>
          </a:prstGeom>
          <a:solidFill>
            <a:srgbClr val="21351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charset="0"/>
                <a:ea typeface="Times New Roman" charset="0"/>
                <a:cs typeface="Times New Roman" charset="0"/>
              </a:rPr>
              <a:t>Soot Introduction</a:t>
            </a:r>
            <a:endParaRPr lang="en-US" sz="2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76616"/>
            <a:ext cx="9144000" cy="604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3762" y="921869"/>
            <a:ext cx="897647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u="sng" dirty="0" smtClean="0">
                <a:latin typeface="+mj-lt"/>
              </a:rPr>
              <a:t>Soot</a:t>
            </a:r>
          </a:p>
          <a:p>
            <a:pPr marL="1657350" lvl="3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>
                <a:latin typeface="+mj-lt"/>
              </a:rPr>
              <a:t>Particles heavily impact radiative heat transfer</a:t>
            </a:r>
          </a:p>
          <a:p>
            <a:pPr marL="1657350" lvl="3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>
                <a:latin typeface="+mj-lt"/>
              </a:rPr>
              <a:t>Changes flame chemistry</a:t>
            </a:r>
          </a:p>
          <a:p>
            <a:pPr marL="1657350" lvl="3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>
                <a:latin typeface="+mj-lt"/>
              </a:rPr>
              <a:t>Health and environmental impacts</a:t>
            </a:r>
          </a:p>
        </p:txBody>
      </p:sp>
      <p:pic>
        <p:nvPicPr>
          <p:cNvPr id="3074" name="Picture 2" descr="mage result for Burner Coal Fla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1"/>
          <a:stretch/>
        </p:blipFill>
        <p:spPr bwMode="auto">
          <a:xfrm>
            <a:off x="313150" y="983328"/>
            <a:ext cx="876910" cy="156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6855" y="2660554"/>
            <a:ext cx="86763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latin typeface="Times New Roman" charset="0"/>
                <a:ea typeface="Times New Roman" charset="0"/>
                <a:cs typeface="Times New Roman" charset="0"/>
              </a:rPr>
              <a:t>Basic Formation</a:t>
            </a:r>
            <a:endParaRPr lang="en-US" u="sng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Rate-determining step is usually the formation of soot precursors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Morphology and yield of soot particles largely depended on particle residence time in the flame and other system configurations</a:t>
            </a:r>
            <a:endParaRPr lang="en-US" sz="1600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6973" y="3141907"/>
            <a:ext cx="844597" cy="77479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Soot Precursors</a:t>
            </a:r>
            <a:endParaRPr lang="en-US" sz="900" dirty="0"/>
          </a:p>
        </p:txBody>
      </p:sp>
      <p:sp>
        <p:nvSpPr>
          <p:cNvPr id="8" name="Rounded Rectangle 7"/>
          <p:cNvSpPr/>
          <p:nvPr/>
        </p:nvSpPr>
        <p:spPr>
          <a:xfrm>
            <a:off x="1804952" y="3141906"/>
            <a:ext cx="1020791" cy="77479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672537" y="3141905"/>
            <a:ext cx="1176548" cy="77479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695879" y="3141905"/>
            <a:ext cx="1531242" cy="77479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208661" y="3199076"/>
            <a:ext cx="844597" cy="77479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 smtClean="0"/>
              <a:t>Gas-Phase Molecules</a:t>
            </a:r>
            <a:endParaRPr lang="en-US" sz="900" dirty="0"/>
          </a:p>
        </p:txBody>
      </p:sp>
      <p:sp>
        <p:nvSpPr>
          <p:cNvPr id="7" name="Oval 6"/>
          <p:cNvSpPr/>
          <p:nvPr/>
        </p:nvSpPr>
        <p:spPr>
          <a:xfrm>
            <a:off x="1939263" y="327453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091663" y="342693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44063" y="357933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354583" y="374569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290599" y="3269877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626689" y="3327409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470920" y="346416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960206" y="3581660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993943" y="3803862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662873" y="3746856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671791" y="353577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493779" y="3667571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754103" y="3269876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161446" y="3358351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486249" y="3235968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891263" y="3598991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554829" y="3534195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291899" y="3693513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746614" y="3722830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746614" y="3602190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786766" y="3490050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860056" y="3412970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946233" y="3358351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349707" y="3745691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257838" y="3693513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6469022" y="3732660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592070" y="3699970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6693256" y="3728761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815640" y="3685572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926302" y="3678276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988832" y="3762093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6428958" y="3141905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6494249" y="3225609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575332" y="3315943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689967" y="3361196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804602" y="3303498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460697" y="3336013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6346062" y="3402119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6214494" y="3428208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900315" y="3238318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889372" y="3379374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957952" y="3149052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6999704" y="3428208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7095112" y="3449315"/>
            <a:ext cx="137160" cy="13716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>
            <a:stCxn id="6" idx="3"/>
            <a:endCxn id="8" idx="1"/>
          </p:cNvCxnSpPr>
          <p:nvPr/>
        </p:nvCxnSpPr>
        <p:spPr>
          <a:xfrm flipV="1">
            <a:off x="951570" y="3529305"/>
            <a:ext cx="85338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8" idx="3"/>
            <a:endCxn id="9" idx="1"/>
          </p:cNvCxnSpPr>
          <p:nvPr/>
        </p:nvCxnSpPr>
        <p:spPr>
          <a:xfrm flipV="1">
            <a:off x="2825743" y="3529304"/>
            <a:ext cx="846794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9" idx="3"/>
            <a:endCxn id="10" idx="1"/>
          </p:cNvCxnSpPr>
          <p:nvPr/>
        </p:nvCxnSpPr>
        <p:spPr>
          <a:xfrm>
            <a:off x="4849085" y="3529304"/>
            <a:ext cx="84679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7238101" y="3535771"/>
            <a:ext cx="965409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077" name="TextBox 3076"/>
          <p:cNvSpPr txBox="1"/>
          <p:nvPr/>
        </p:nvSpPr>
        <p:spPr>
          <a:xfrm>
            <a:off x="1011489" y="3268164"/>
            <a:ext cx="7296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smtClean="0"/>
              <a:t>Nucleation</a:t>
            </a:r>
            <a:endParaRPr lang="en-US" sz="900"/>
          </a:p>
        </p:txBody>
      </p:sp>
      <p:sp>
        <p:nvSpPr>
          <p:cNvPr id="71" name="TextBox 70"/>
          <p:cNvSpPr txBox="1"/>
          <p:nvPr/>
        </p:nvSpPr>
        <p:spPr>
          <a:xfrm>
            <a:off x="2845388" y="3265956"/>
            <a:ext cx="80021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smtClean="0"/>
              <a:t>Coagulation</a:t>
            </a:r>
            <a:endParaRPr lang="en-US" sz="900"/>
          </a:p>
        </p:txBody>
      </p:sp>
      <p:sp>
        <p:nvSpPr>
          <p:cNvPr id="72" name="TextBox 71"/>
          <p:cNvSpPr txBox="1"/>
          <p:nvPr/>
        </p:nvSpPr>
        <p:spPr>
          <a:xfrm>
            <a:off x="2970690" y="3570989"/>
            <a:ext cx="5565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smtClean="0"/>
              <a:t>Growth</a:t>
            </a:r>
            <a:endParaRPr lang="en-US" sz="900" dirty="0"/>
          </a:p>
        </p:txBody>
      </p:sp>
      <p:sp>
        <p:nvSpPr>
          <p:cNvPr id="73" name="TextBox 72"/>
          <p:cNvSpPr txBox="1"/>
          <p:nvPr/>
        </p:nvSpPr>
        <p:spPr>
          <a:xfrm>
            <a:off x="4863219" y="3274531"/>
            <a:ext cx="8066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smtClean="0"/>
              <a:t>Aggregation</a:t>
            </a:r>
            <a:endParaRPr lang="en-US" sz="900" dirty="0"/>
          </a:p>
        </p:txBody>
      </p:sp>
      <p:sp>
        <p:nvSpPr>
          <p:cNvPr id="74" name="TextBox 73"/>
          <p:cNvSpPr txBox="1"/>
          <p:nvPr/>
        </p:nvSpPr>
        <p:spPr>
          <a:xfrm>
            <a:off x="4988375" y="3579331"/>
            <a:ext cx="5565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smtClean="0"/>
              <a:t>Growth</a:t>
            </a:r>
            <a:endParaRPr lang="en-US" sz="900"/>
          </a:p>
        </p:txBody>
      </p:sp>
      <p:sp>
        <p:nvSpPr>
          <p:cNvPr id="75" name="TextBox 74"/>
          <p:cNvSpPr txBox="1"/>
          <p:nvPr/>
        </p:nvSpPr>
        <p:spPr>
          <a:xfrm>
            <a:off x="7288297" y="3284492"/>
            <a:ext cx="86433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Consumption</a:t>
            </a:r>
            <a:endParaRPr lang="en-US" sz="900" dirty="0"/>
          </a:p>
        </p:txBody>
      </p:sp>
      <p:sp>
        <p:nvSpPr>
          <p:cNvPr id="3079" name="TextBox 3078"/>
          <p:cNvSpPr txBox="1"/>
          <p:nvPr/>
        </p:nvSpPr>
        <p:spPr>
          <a:xfrm>
            <a:off x="4554829" y="5247052"/>
            <a:ext cx="449354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u="sng" dirty="0" smtClean="0">
                <a:latin typeface="+mj-lt"/>
              </a:rPr>
              <a:t>Solid Fuels</a:t>
            </a:r>
            <a:endParaRPr lang="en-US" sz="1600" dirty="0" smtClean="0">
              <a:latin typeface="+mj-lt"/>
            </a:endParaRP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en-US" sz="1600" dirty="0" smtClean="0">
                <a:latin typeface="+mj-lt"/>
              </a:rPr>
              <a:t>Parent fuel gives off tar during primary pyrolysis</a:t>
            </a: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en-US" sz="1600" dirty="0" smtClean="0">
                <a:latin typeface="+mj-lt"/>
              </a:rPr>
              <a:t>Tar </a:t>
            </a:r>
            <a:r>
              <a:rPr lang="en-US" sz="1600" dirty="0" smtClean="0">
                <a:latin typeface="+mj-lt"/>
              </a:rPr>
              <a:t>acts as </a:t>
            </a:r>
            <a:r>
              <a:rPr lang="en-US" sz="1600" dirty="0" smtClean="0">
                <a:latin typeface="+mj-lt"/>
              </a:rPr>
              <a:t>primary soot precursor</a:t>
            </a:r>
          </a:p>
        </p:txBody>
      </p:sp>
      <p:cxnSp>
        <p:nvCxnSpPr>
          <p:cNvPr id="3115" name="Straight Connector 3114"/>
          <p:cNvCxnSpPr/>
          <p:nvPr/>
        </p:nvCxnSpPr>
        <p:spPr>
          <a:xfrm>
            <a:off x="0" y="2646594"/>
            <a:ext cx="9144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20149" y="5299043"/>
            <a:ext cx="4493546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u="sng" dirty="0" smtClean="0">
                <a:latin typeface="+mj-lt"/>
              </a:rPr>
              <a:t>Gaseous Fuels</a:t>
            </a:r>
            <a:endParaRPr lang="en-US" sz="1600" dirty="0" smtClean="0">
              <a:latin typeface="+mj-lt"/>
            </a:endParaRP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en-US" sz="1600" dirty="0" smtClean="0">
                <a:latin typeface="+mj-lt"/>
              </a:rPr>
              <a:t>Parent fuel </a:t>
            </a:r>
            <a:r>
              <a:rPr lang="en-US" sz="1600" dirty="0" smtClean="0">
                <a:latin typeface="+mj-lt"/>
              </a:rPr>
              <a:t>breaks into small gaseous species</a:t>
            </a:r>
            <a:endParaRPr lang="en-US" sz="1600" dirty="0" smtClean="0">
              <a:latin typeface="+mj-lt"/>
            </a:endParaRPr>
          </a:p>
          <a:p>
            <a:pPr marL="285750" indent="-285750">
              <a:lnSpc>
                <a:spcPct val="200000"/>
              </a:lnSpc>
              <a:buFont typeface="Arial" charset="0"/>
              <a:buChar char="•"/>
            </a:pPr>
            <a:r>
              <a:rPr lang="en-US" sz="1600" dirty="0" smtClean="0">
                <a:latin typeface="+mj-lt"/>
              </a:rPr>
              <a:t>PAH formed from gaseous mechanisms</a:t>
            </a:r>
            <a:endParaRPr lang="en-US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321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9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 animBg="1"/>
      <p:bldP spid="9" grpId="0" animBg="1"/>
      <p:bldP spid="10" grpId="0" animBg="1"/>
      <p:bldP spid="11" grpId="0" animBg="1"/>
      <p:bldP spid="7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2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3077" grpId="0"/>
      <p:bldP spid="71" grpId="0"/>
      <p:bldP spid="72" grpId="0"/>
      <p:bldP spid="73" grpId="0"/>
      <p:bldP spid="74" grpId="0"/>
      <p:bldP spid="75" grpId="0"/>
      <p:bldP spid="3079" grpId="0"/>
      <p:bldP spid="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876615"/>
          </a:xfrm>
          <a:prstGeom prst="rect">
            <a:avLst/>
          </a:prstGeom>
          <a:solidFill>
            <a:srgbClr val="21351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</a:rPr>
              <a:t>Model Overview</a:t>
            </a:r>
            <a:endParaRPr lang="en-US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76616"/>
            <a:ext cx="9144000" cy="604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stCxn id="5" idx="2"/>
          </p:cNvCxnSpPr>
          <p:nvPr/>
        </p:nvCxnSpPr>
        <p:spPr>
          <a:xfrm>
            <a:off x="4572000" y="937071"/>
            <a:ext cx="0" cy="592092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" y="1305289"/>
            <a:ext cx="914399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0" y="951031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Precursor 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Molecules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72000" y="950395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Soot Particles</a:t>
            </a:r>
            <a:endParaRPr lang="en-US" sz="1600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1305289"/>
            <a:ext cx="4572000" cy="3361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200" dirty="0" smtClean="0">
                <a:latin typeface="+mj-lt"/>
              </a:rPr>
              <a:t>Transport </a:t>
            </a:r>
            <a:r>
              <a:rPr lang="en-US" sz="1200" dirty="0" smtClean="0">
                <a:latin typeface="+mj-lt"/>
              </a:rPr>
              <a:t>distribution using </a:t>
            </a:r>
            <a:r>
              <a:rPr lang="en-US" sz="1200" dirty="0" smtClean="0">
                <a:latin typeface="+mj-lt"/>
              </a:rPr>
              <a:t>a </a:t>
            </a:r>
            <a:r>
              <a:rPr lang="en-US" sz="1200" dirty="0" smtClean="0">
                <a:latin typeface="+mj-lt"/>
              </a:rPr>
              <a:t>sectional approach </a:t>
            </a:r>
            <a:endParaRPr lang="en-US" sz="1100" dirty="0">
              <a:latin typeface="+mj-lt"/>
            </a:endParaRPr>
          </a:p>
        </p:txBody>
      </p:sp>
      <p:sp>
        <p:nvSpPr>
          <p:cNvPr id="32" name="AutoShape 4" descr="ata:image/png;base64,iVBORw0KGgoAAAANSUhEUgAAAYoAAAEWCAYAAAB42tAoAAAABHNCSVQICAgIfAhkiAAAAAlwSFlzAAA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5" y="1680841"/>
            <a:ext cx="1943922" cy="13716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746" y="1680841"/>
            <a:ext cx="1899518" cy="1371600"/>
          </a:xfrm>
          <a:prstGeom prst="rect">
            <a:avLst/>
          </a:prstGeom>
        </p:spPr>
      </p:pic>
      <p:sp>
        <p:nvSpPr>
          <p:cNvPr id="36" name="Right Arrow 35"/>
          <p:cNvSpPr/>
          <p:nvPr/>
        </p:nvSpPr>
        <p:spPr>
          <a:xfrm>
            <a:off x="1962027" y="2244058"/>
            <a:ext cx="522756" cy="2451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-1773" y="3118244"/>
            <a:ext cx="4572000" cy="1354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200" dirty="0" smtClean="0">
                <a:latin typeface="+mj-lt"/>
              </a:rPr>
              <a:t>Transport </a:t>
            </a:r>
            <a:r>
              <a:rPr lang="en-US" sz="1200" dirty="0" smtClean="0">
                <a:latin typeface="+mj-lt"/>
              </a:rPr>
              <a:t>includes </a:t>
            </a:r>
            <a:r>
              <a:rPr lang="en-US" sz="1200" dirty="0" smtClean="0">
                <a:latin typeface="+mj-lt"/>
              </a:rPr>
              <a:t>source terms for:</a:t>
            </a:r>
            <a:endParaRPr lang="en-US" sz="1200" dirty="0" smtClean="0">
              <a:latin typeface="+mj-lt"/>
            </a:endParaRP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100" dirty="0" smtClean="0">
                <a:latin typeface="+mj-lt"/>
              </a:rPr>
              <a:t>Precursor </a:t>
            </a:r>
            <a:r>
              <a:rPr lang="en-US" sz="1100" dirty="0" smtClean="0">
                <a:latin typeface="+mj-lt"/>
              </a:rPr>
              <a:t>creation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100" dirty="0" smtClean="0">
                <a:latin typeface="+mj-lt"/>
              </a:rPr>
              <a:t>Surface Reactions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100" dirty="0" smtClean="0">
                <a:latin typeface="+mj-lt"/>
              </a:rPr>
              <a:t>Thermal Cracking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100" dirty="0" smtClean="0">
                <a:latin typeface="+mj-lt"/>
              </a:rPr>
              <a:t>Soot Nucleation</a:t>
            </a:r>
            <a:endParaRPr lang="en-US" sz="1100" dirty="0">
              <a:latin typeface="+mj-lt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67640" y="4730851"/>
            <a:ext cx="4236720" cy="1726071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 Same Side Corner Rectangle 40"/>
          <p:cNvSpPr/>
          <p:nvPr/>
        </p:nvSpPr>
        <p:spPr>
          <a:xfrm>
            <a:off x="167640" y="4730851"/>
            <a:ext cx="4236719" cy="1019845"/>
          </a:xfrm>
          <a:prstGeom prst="round2Same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u="sng" dirty="0" smtClean="0">
                <a:latin typeface="+mj-lt"/>
              </a:rPr>
              <a:t>Bin Species Number Density</a:t>
            </a:r>
            <a:endParaRPr lang="en-US" sz="1200" u="sng" dirty="0">
              <a:latin typeface="+mj-lt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248" y="5136686"/>
            <a:ext cx="3883148" cy="45720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38" y="5992722"/>
            <a:ext cx="3627120" cy="221824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570227" y="1304900"/>
            <a:ext cx="4572000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200" dirty="0" smtClean="0">
                <a:latin typeface="+mj-lt"/>
              </a:rPr>
              <a:t>Transport soot </a:t>
            </a:r>
            <a:r>
              <a:rPr lang="en-US" sz="1200" dirty="0" smtClean="0">
                <a:latin typeface="+mj-lt"/>
              </a:rPr>
              <a:t>distribution </a:t>
            </a:r>
            <a:r>
              <a:rPr lang="en-US" sz="1200" dirty="0" smtClean="0">
                <a:latin typeface="+mj-lt"/>
              </a:rPr>
              <a:t>using method of moments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1200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1200" dirty="0" smtClean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1200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1200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1200" dirty="0" smtClean="0">
              <a:latin typeface="+mj-lt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200" dirty="0" smtClean="0">
                <a:latin typeface="+mj-lt"/>
              </a:rPr>
              <a:t>Transport </a:t>
            </a:r>
            <a:r>
              <a:rPr lang="en-US" sz="1200" dirty="0" smtClean="0">
                <a:latin typeface="+mj-lt"/>
              </a:rPr>
              <a:t>includes </a:t>
            </a:r>
            <a:r>
              <a:rPr lang="en-US" sz="1200" dirty="0" smtClean="0">
                <a:latin typeface="+mj-lt"/>
              </a:rPr>
              <a:t>source terms for:</a:t>
            </a:r>
            <a:endParaRPr lang="en-US" sz="1200" dirty="0" smtClean="0">
              <a:latin typeface="+mj-lt"/>
            </a:endParaRP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100" dirty="0" smtClean="0">
                <a:latin typeface="+mj-lt"/>
              </a:rPr>
              <a:t>Soot Nucleation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100" dirty="0" smtClean="0">
                <a:latin typeface="+mj-lt"/>
              </a:rPr>
              <a:t>Particle </a:t>
            </a:r>
            <a:r>
              <a:rPr lang="en-US" sz="1100" dirty="0" smtClean="0">
                <a:latin typeface="+mj-lt"/>
              </a:rPr>
              <a:t>Agglomeration</a:t>
            </a:r>
            <a:endParaRPr lang="en-US" sz="1100" dirty="0" smtClean="0">
              <a:latin typeface="+mj-lt"/>
            </a:endParaRP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100" dirty="0" smtClean="0">
                <a:latin typeface="+mj-lt"/>
              </a:rPr>
              <a:t>Surface </a:t>
            </a:r>
            <a:r>
              <a:rPr lang="en-US" sz="1100" dirty="0" smtClean="0">
                <a:latin typeface="+mj-lt"/>
              </a:rPr>
              <a:t>Reactions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1100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200" dirty="0" smtClean="0">
                <a:latin typeface="+mj-lt"/>
              </a:rPr>
              <a:t>Interpolative closure used to resolve fractal moments</a:t>
            </a:r>
            <a:endParaRPr lang="en-US" sz="1200" dirty="0" smtClean="0">
              <a:latin typeface="+mj-lt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5376276" y="1890137"/>
            <a:ext cx="2956368" cy="798453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4077" y="2024588"/>
            <a:ext cx="2466073" cy="572722"/>
          </a:xfrm>
          <a:prstGeom prst="rect">
            <a:avLst/>
          </a:prstGeom>
        </p:spPr>
      </p:pic>
      <p:sp>
        <p:nvSpPr>
          <p:cNvPr id="55" name="Rounded Rectangle 54"/>
          <p:cNvSpPr/>
          <p:nvPr/>
        </p:nvSpPr>
        <p:spPr>
          <a:xfrm>
            <a:off x="4739639" y="4730851"/>
            <a:ext cx="4236720" cy="1726071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 Same Side Corner Rectangle 55"/>
          <p:cNvSpPr/>
          <p:nvPr/>
        </p:nvSpPr>
        <p:spPr>
          <a:xfrm>
            <a:off x="4739639" y="4730851"/>
            <a:ext cx="4236719" cy="1019845"/>
          </a:xfrm>
          <a:prstGeom prst="round2Same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u="sng" dirty="0" smtClean="0">
                <a:latin typeface="+mj-lt"/>
              </a:rPr>
              <a:t>PSD Moment Density</a:t>
            </a:r>
            <a:endParaRPr lang="en-US" sz="1200" u="sng" dirty="0">
              <a:latin typeface="+mj-lt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9253" y="5156761"/>
            <a:ext cx="4090416" cy="45720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9004" y="6002460"/>
            <a:ext cx="391091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3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 animBg="1"/>
      <p:bldP spid="37" grpId="0"/>
      <p:bldP spid="40" grpId="0" animBg="1"/>
      <p:bldP spid="41" grpId="0" animBg="1"/>
      <p:bldP spid="46" grpId="0"/>
      <p:bldP spid="47" grpId="0" animBg="1"/>
      <p:bldP spid="55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771682" y="2453739"/>
            <a:ext cx="7734212" cy="119351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9144000" cy="876615"/>
          </a:xfrm>
          <a:prstGeom prst="rect">
            <a:avLst/>
          </a:prstGeom>
          <a:solidFill>
            <a:srgbClr val="21351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</a:rPr>
              <a:t>Particle Morphology</a:t>
            </a:r>
            <a:endParaRPr lang="en-US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76616"/>
            <a:ext cx="9144000" cy="604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utoShape 4" descr="ata:image/png;base64,iVBORw0KGgoAAAANSUhEUgAAAYoAAAEWCAYAAAB42tAoAAAABHNCSVQICAgIfAhkiAAAAAlwSFlzAAA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48" y="5136686"/>
            <a:ext cx="3883148" cy="45720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253" y="5156761"/>
            <a:ext cx="4090416" cy="45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937071"/>
            <a:ext cx="91440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+mj-lt"/>
              </a:rPr>
              <a:t>All soot precursors are assumed to be spherical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+mj-lt"/>
              </a:rPr>
              <a:t>Soot particle average morphology is described using a ‘shape factor’ introduced by Balthasar and </a:t>
            </a:r>
            <a:r>
              <a:rPr lang="en-US" dirty="0" err="1" smtClean="0">
                <a:latin typeface="+mj-lt"/>
              </a:rPr>
              <a:t>Frenklach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(2005)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dirty="0" smtClean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+mj-lt"/>
              </a:rPr>
              <a:t>d is a scale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+mj-lt"/>
              </a:rPr>
              <a:t>d = 2/3 implies perfectly spherical particles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+mj-lt"/>
              </a:rPr>
              <a:t>d = 1 implies particles are arranged in a manner to produce the maximum possible surface area for that given mass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err="1" smtClean="0">
                <a:latin typeface="+mj-lt"/>
              </a:rPr>
              <a:t>M</a:t>
            </a:r>
            <a:r>
              <a:rPr lang="en-US" baseline="-25000" dirty="0" err="1" smtClean="0">
                <a:latin typeface="+mj-lt"/>
              </a:rPr>
              <a:t>d</a:t>
            </a:r>
            <a:r>
              <a:rPr lang="en-US" dirty="0" smtClean="0">
                <a:latin typeface="+mj-lt"/>
              </a:rPr>
              <a:t> is another transported moments with resolved terms for nucleation and surface reactions, 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latin typeface="+mj-lt"/>
              </a:rPr>
              <a:t>Added another term for particle agglomeration</a:t>
            </a:r>
            <a:endParaRPr lang="en-US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7278" y="2780788"/>
            <a:ext cx="1205733" cy="54864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3494" y="2735068"/>
            <a:ext cx="973836" cy="54864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7813" y="2689348"/>
            <a:ext cx="3260219" cy="640080"/>
          </a:xfrm>
          <a:prstGeom prst="rect">
            <a:avLst/>
          </a:prstGeom>
          <a:ln>
            <a:noFill/>
          </a:ln>
        </p:spPr>
      </p:pic>
      <p:cxnSp>
        <p:nvCxnSpPr>
          <p:cNvPr id="11" name="Straight Connector 10"/>
          <p:cNvCxnSpPr/>
          <p:nvPr/>
        </p:nvCxnSpPr>
        <p:spPr>
          <a:xfrm flipH="1">
            <a:off x="2749096" y="2539719"/>
            <a:ext cx="8313" cy="10307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383415" y="2539719"/>
            <a:ext cx="8313" cy="10307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4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1255223" y="967105"/>
            <a:ext cx="6633555" cy="7521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9144000" cy="876615"/>
          </a:xfrm>
          <a:prstGeom prst="rect">
            <a:avLst/>
          </a:prstGeom>
          <a:solidFill>
            <a:srgbClr val="21351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</a:rPr>
              <a:t>Model Details- Soot Precursors</a:t>
            </a:r>
            <a:endParaRPr lang="en-US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76616"/>
            <a:ext cx="9144000" cy="604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578" y="2097078"/>
            <a:ext cx="1815917" cy="12795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978" y="2249478"/>
            <a:ext cx="1815917" cy="12795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731" y="1070494"/>
            <a:ext cx="6434539" cy="500612"/>
          </a:xfrm>
          <a:prstGeom prst="rect">
            <a:avLst/>
          </a:prstGeom>
          <a:ln>
            <a:noFill/>
          </a:ln>
        </p:spPr>
      </p:pic>
      <p:sp>
        <p:nvSpPr>
          <p:cNvPr id="15" name="TextBox 14"/>
          <p:cNvSpPr txBox="1">
            <a:spLocks noChangeAspect="1"/>
          </p:cNvSpPr>
          <p:nvPr/>
        </p:nvSpPr>
        <p:spPr>
          <a:xfrm>
            <a:off x="1255222" y="1749259"/>
            <a:ext cx="7888777" cy="5108741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/>
              <a:t>Formation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/>
              <a:t>Release of tar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/>
              <a:t>Creation of pyrene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endParaRPr lang="en-US" sz="1600" dirty="0" smtClean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/>
              <a:t>Coagulation (formation of a soot particle)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/>
              <a:t>Frequency of collision between molecules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endParaRPr lang="en-US" sz="1600" dirty="0" smtClean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/>
              <a:t>Deposition (onto the surface of a soot particle)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/>
              <a:t>Frequency of collision between precursor and soot particle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endParaRPr lang="en-US" sz="1600" dirty="0" smtClean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/>
              <a:t>Thermal Cracking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/>
              <a:t>Categorize into four types (Phenol, Toluene, Naphthalene, and Benzene)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/>
              <a:t>Type amounts based on characteristics of original fuel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/>
              <a:t>Each type cracks at a different rate (Marias 2017)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endParaRPr lang="en-US" sz="1600" dirty="0" smtClean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/>
              <a:t>Surface Growth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/>
              <a:t>HACA (C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endParaRPr lang="en-US" sz="1600" dirty="0" smtClean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/>
              <a:t>Surface Consumption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/>
              <a:t>Oxidation (O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and OH)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/>
              <a:t>Gasification (CO</a:t>
            </a:r>
            <a:r>
              <a:rPr lang="en-US" sz="1600" baseline="-25000" dirty="0" smtClean="0"/>
              <a:t>2 </a:t>
            </a:r>
            <a:r>
              <a:rPr lang="en-US" sz="1600" dirty="0" smtClean="0"/>
              <a:t>and 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O)</a:t>
            </a:r>
          </a:p>
        </p:txBody>
      </p:sp>
    </p:spTree>
    <p:extLst>
      <p:ext uri="{BB962C8B-B14F-4D97-AF65-F5344CB8AC3E}">
        <p14:creationId xmlns:p14="http://schemas.microsoft.com/office/powerpoint/2010/main" val="147499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818933" y="993341"/>
            <a:ext cx="5506135" cy="82034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1"/>
            <a:ext cx="9144000" cy="876615"/>
          </a:xfrm>
          <a:prstGeom prst="rect">
            <a:avLst/>
          </a:prstGeom>
          <a:solidFill>
            <a:srgbClr val="21351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</a:rPr>
              <a:t>Model Details- Soot Particles</a:t>
            </a:r>
            <a:endParaRPr lang="en-US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76616"/>
            <a:ext cx="9144000" cy="604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578" y="2097078"/>
            <a:ext cx="1815917" cy="12795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978" y="2249478"/>
            <a:ext cx="1815917" cy="12795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>
            <a:spLocks noChangeAspect="1"/>
          </p:cNvSpPr>
          <p:nvPr/>
        </p:nvSpPr>
        <p:spPr>
          <a:xfrm>
            <a:off x="1818933" y="1869956"/>
            <a:ext cx="6542235" cy="4988044"/>
          </a:xfrm>
          <a:prstGeom prst="rect">
            <a:avLst/>
          </a:prstGeom>
          <a:noFill/>
        </p:spPr>
        <p:txBody>
          <a:bodyPr wrap="square" rtlCol="0">
            <a:normAutofit fontScale="77500" lnSpcReduction="20000"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/>
              <a:t>Nucleation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/>
              <a:t>Frequency of collision between precursors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endParaRPr lang="en-US" sz="1600" dirty="0" smtClean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/>
              <a:t>Surface Growth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/>
              <a:t>HACA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/>
              <a:t>Available surface area accounted for by shape </a:t>
            </a:r>
            <a:r>
              <a:rPr lang="en-US" sz="1600" dirty="0" smtClean="0"/>
              <a:t>factor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endParaRPr lang="en-US" sz="1600" dirty="0" smtClean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/>
              <a:t>Deposition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/>
              <a:t>Frequency of collision between precursor and soot particle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endParaRPr lang="en-US" sz="1600" dirty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/>
              <a:t>Agglomeration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/>
              <a:t>Frequency </a:t>
            </a:r>
            <a:r>
              <a:rPr lang="en-US" sz="1600" dirty="0"/>
              <a:t>of collision between </a:t>
            </a:r>
            <a:r>
              <a:rPr lang="en-US" sz="1600" dirty="0" smtClean="0"/>
              <a:t>molecules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/>
              <a:t>Computed for both continuum and free-molecular regime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/>
              <a:t>Weighted average between regimes scaled by the Knudsen number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endParaRPr lang="en-US" sz="1600" dirty="0" smtClean="0"/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/>
              <a:t>Surface Consumption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/>
              <a:t>Oxidation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/>
              <a:t>Gasification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/>
              <a:t>Rates based on recently published work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1939" y="1113151"/>
            <a:ext cx="5240121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3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876615"/>
          </a:xfrm>
          <a:prstGeom prst="rect">
            <a:avLst/>
          </a:prstGeom>
          <a:solidFill>
            <a:srgbClr val="21351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</a:rPr>
              <a:t>Recognized Shortcomings</a:t>
            </a:r>
            <a:endParaRPr lang="en-US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76616"/>
            <a:ext cx="9144000" cy="604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1997839"/>
            <a:ext cx="8229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Fragmentation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Particles may split (mechanically or chemically)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Particles fully consumed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No sink term for number of particles when fully consumed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Inorganics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Soot particles from solid complex fuels are known to contain inorganics</a:t>
            </a:r>
          </a:p>
          <a:p>
            <a:pPr marL="742950" lvl="1" indent="-28575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May act as catalyst for surface reactions (Na, K, 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8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876615"/>
          </a:xfrm>
          <a:prstGeom prst="rect">
            <a:avLst/>
          </a:prstGeom>
          <a:solidFill>
            <a:srgbClr val="21351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+mj-lt"/>
              </a:rPr>
              <a:t>Validation- Coal System</a:t>
            </a:r>
            <a:endParaRPr lang="en-US" sz="2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876616"/>
            <a:ext cx="9144000" cy="6045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14" y="1058780"/>
            <a:ext cx="2570156" cy="3317479"/>
          </a:xfrm>
          <a:prstGeom prst="rect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57695" y="4497968"/>
            <a:ext cx="48220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400" dirty="0" smtClean="0">
                <a:latin typeface="+mj-lt"/>
              </a:rPr>
              <a:t>Experiment conducted by </a:t>
            </a:r>
            <a:r>
              <a:rPr lang="en-US" sz="1400" dirty="0" err="1" smtClean="0">
                <a:latin typeface="+mj-lt"/>
              </a:rPr>
              <a:t>Jinliang</a:t>
            </a:r>
            <a:r>
              <a:rPr lang="en-US" sz="1400" dirty="0" smtClean="0">
                <a:latin typeface="+mj-lt"/>
              </a:rPr>
              <a:t> Ma at BYU (Ma, 1998)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400" dirty="0" smtClean="0">
                <a:latin typeface="+mj-lt"/>
              </a:rPr>
              <a:t>Laminar flat flame burner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400" dirty="0" smtClean="0">
                <a:latin typeface="+mj-lt"/>
              </a:rPr>
              <a:t>Separation system collects soot, char and ash particles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400" dirty="0" smtClean="0">
                <a:latin typeface="+mj-lt"/>
              </a:rPr>
              <a:t>Equilibrium </a:t>
            </a:r>
            <a:r>
              <a:rPr lang="en-US" sz="1400" dirty="0" smtClean="0">
                <a:latin typeface="+mj-lt"/>
              </a:rPr>
              <a:t>chemistry profile ABF </a:t>
            </a:r>
            <a:r>
              <a:rPr lang="en-US" sz="1400" dirty="0" smtClean="0">
                <a:latin typeface="+mj-lt"/>
              </a:rPr>
              <a:t>mechanism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400" dirty="0" smtClean="0">
                <a:latin typeface="+mj-lt"/>
              </a:rPr>
              <a:t>CPD model predicts tar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400" dirty="0" smtClean="0">
                <a:latin typeface="+mj-lt"/>
              </a:rPr>
              <a:t>Sources of error</a:t>
            </a:r>
            <a:endParaRPr lang="en-US" sz="1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627" y="1084261"/>
            <a:ext cx="2759879" cy="2011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799" y="1084261"/>
            <a:ext cx="2759879" cy="20116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556" y="3243131"/>
            <a:ext cx="3656313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3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12226</TotalTime>
  <Words>1085</Words>
  <Application>Microsoft Macintosh PowerPoint</Application>
  <PresentationFormat>On-screen Show (4:3)</PresentationFormat>
  <Paragraphs>231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Times New Roman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Josephson</dc:creator>
  <cp:lastModifiedBy>Alexander Josephson</cp:lastModifiedBy>
  <cp:revision>144</cp:revision>
  <cp:lastPrinted>2017-04-17T18:43:09Z</cp:lastPrinted>
  <dcterms:created xsi:type="dcterms:W3CDTF">2017-04-03T15:40:17Z</dcterms:created>
  <dcterms:modified xsi:type="dcterms:W3CDTF">2017-09-26T20:34:08Z</dcterms:modified>
</cp:coreProperties>
</file>